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4" r:id="rId5"/>
    <p:sldId id="289" r:id="rId6"/>
    <p:sldId id="292" r:id="rId7"/>
    <p:sldId id="261" r:id="rId8"/>
    <p:sldId id="294" r:id="rId9"/>
    <p:sldId id="273" r:id="rId10"/>
    <p:sldId id="295" r:id="rId11"/>
    <p:sldId id="274" r:id="rId12"/>
    <p:sldId id="257" r:id="rId13"/>
    <p:sldId id="296" r:id="rId14"/>
    <p:sldId id="297" r:id="rId15"/>
    <p:sldId id="276" r:id="rId16"/>
    <p:sldId id="303" r:id="rId17"/>
    <p:sldId id="279" r:id="rId18"/>
    <p:sldId id="300" r:id="rId19"/>
    <p:sldId id="299" r:id="rId20"/>
    <p:sldId id="301" r:id="rId21"/>
    <p:sldId id="278" r:id="rId22"/>
    <p:sldId id="281" r:id="rId23"/>
    <p:sldId id="302" r:id="rId24"/>
    <p:sldId id="282" r:id="rId25"/>
    <p:sldId id="285" r:id="rId26"/>
    <p:sldId id="298" r:id="rId27"/>
    <p:sldId id="304" r:id="rId28"/>
    <p:sldId id="305" r:id="rId29"/>
    <p:sldId id="293"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514"/>
    <a:srgbClr val="38231C"/>
    <a:srgbClr val="FFFEE0"/>
    <a:srgbClr val="5946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2F217B-0037-4456-A018-7F8FD2EF9481}" v="907" dt="2018-06-24T12:02:17.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665" autoAdjust="0"/>
    <p:restoredTop sz="94660"/>
  </p:normalViewPr>
  <p:slideViewPr>
    <p:cSldViewPr snapToGrid="0" snapToObjects="1">
      <p:cViewPr>
        <p:scale>
          <a:sx n="71" d="100"/>
          <a:sy n="71" d="100"/>
        </p:scale>
        <p:origin x="57" y="75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56808-A804-4EBB-BD09-AD51B3724ABC}" type="datetimeFigureOut">
              <a:rPr lang="en-US" smtClean="0"/>
              <a:t>6/23/2018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A4AA1-F4E4-4D62-B8AC-0A0F9B0291EB}" type="slidenum">
              <a:rPr lang="en-US" smtClean="0"/>
              <a:t>‹#›</a:t>
            </a:fld>
            <a:endParaRPr lang="en-US"/>
          </a:p>
        </p:txBody>
      </p:sp>
    </p:spTree>
    <p:extLst>
      <p:ext uri="{BB962C8B-B14F-4D97-AF65-F5344CB8AC3E}">
        <p14:creationId xmlns:p14="http://schemas.microsoft.com/office/powerpoint/2010/main" val="1621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817018" y="4728882"/>
            <a:ext cx="3420923" cy="264669"/>
          </a:xfrm>
        </p:spPr>
        <p:txBody>
          <a:bodyP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817018" y="4728882"/>
            <a:ext cx="3420923" cy="264669"/>
          </a:xfrm>
        </p:spPr>
        <p:txBody>
          <a:bodyPr>
            <a:normAutofit/>
          </a:bodyPr>
          <a:lstStyle>
            <a:lvl1pPr>
              <a:defRPr sz="1600"/>
            </a:lvl1pPr>
          </a:lstStyle>
          <a:p>
            <a:pPr lvl="0"/>
            <a:r>
              <a:rPr lang="en-US" dirty="0"/>
              <a:t>Add Your Subtitle</a:t>
            </a:r>
          </a:p>
        </p:txBody>
      </p:sp>
      <p:sp>
        <p:nvSpPr>
          <p:cNvPr id="5" name="Title 1"/>
          <p:cNvSpPr>
            <a:spLocks noGrp="1"/>
          </p:cNvSpPr>
          <p:nvPr>
            <p:ph type="title" hasCustomPrompt="1"/>
          </p:nvPr>
        </p:nvSpPr>
        <p:spPr>
          <a:xfrm>
            <a:off x="2390588" y="977654"/>
            <a:ext cx="4486250" cy="1592228"/>
          </a:xfr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1542143"/>
            <a:ext cx="8211824" cy="323940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468313" y="1542143"/>
            <a:ext cx="8211824" cy="323940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1542143"/>
            <a:ext cx="8211824" cy="323940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2" name="Title 1"/>
          <p:cNvSpPr>
            <a:spLocks noGrp="1"/>
          </p:cNvSpPr>
          <p:nvPr>
            <p:ph type="title" hasCustomPrompt="1"/>
          </p:nvPr>
        </p:nvSpPr>
        <p:spPr>
          <a:xfrm>
            <a:off x="3570941" y="739587"/>
            <a:ext cx="1949823" cy="702769"/>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336511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527050" y="4021138"/>
            <a:ext cx="8159750" cy="742690"/>
          </a:xfrm>
        </p:spPr>
        <p:txBody>
          <a:bodyPr>
            <a:normAutofit/>
          </a:bodyPr>
          <a:lstStyle>
            <a:lvl1pPr>
              <a:defRPr sz="140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435416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382251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6/23/2018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rgbClr val="FFFFFF"/>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329656" y="4542640"/>
            <a:ext cx="6480494" cy="600860"/>
          </a:xfrm>
        </p:spPr>
        <p:txBody>
          <a:bodyPr>
            <a:normAutofit/>
          </a:bodyPr>
          <a:lstStyle/>
          <a:p>
            <a:r>
              <a:rPr lang="en-US" sz="2400" dirty="0">
                <a:solidFill>
                  <a:srgbClr val="FFFEE0"/>
                </a:solidFill>
                <a:latin typeface="Accord Light SF" pitchFamily="2" charset="0"/>
              </a:rPr>
              <a:t>1 Samuel 17 – Is there not a cause?</a:t>
            </a:r>
          </a:p>
        </p:txBody>
      </p:sp>
      <p:sp>
        <p:nvSpPr>
          <p:cNvPr id="3" name="Title 2"/>
          <p:cNvSpPr>
            <a:spLocks noGrp="1"/>
          </p:cNvSpPr>
          <p:nvPr>
            <p:ph type="title"/>
          </p:nvPr>
        </p:nvSpPr>
        <p:spPr>
          <a:xfrm>
            <a:off x="1153486" y="149949"/>
            <a:ext cx="6610525" cy="2907838"/>
          </a:xfrm>
        </p:spPr>
        <p:txBody>
          <a:bodyPr>
            <a:normAutofit/>
          </a:bodyPr>
          <a:lstStyle/>
          <a:p>
            <a:r>
              <a:rPr lang="en-US" sz="7200" b="1" dirty="0">
                <a:solidFill>
                  <a:srgbClr val="38231C"/>
                </a:solidFill>
                <a:effectLst>
                  <a:outerShdw blurRad="38100" dist="38100" dir="2700000" algn="tl">
                    <a:srgbClr val="000000">
                      <a:alpha val="43137"/>
                    </a:srgbClr>
                  </a:outerShdw>
                </a:effectLst>
                <a:latin typeface="Castellar" panose="020A0402060406010301" pitchFamily="18" charset="0"/>
              </a:rPr>
              <a:t>David Vs Goliath</a:t>
            </a:r>
          </a:p>
        </p:txBody>
      </p:sp>
    </p:spTree>
    <p:extLst>
      <p:ext uri="{BB962C8B-B14F-4D97-AF65-F5344CB8AC3E}">
        <p14:creationId xmlns:p14="http://schemas.microsoft.com/office/powerpoint/2010/main" val="2422785763"/>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336B6-F171-4627-B981-B50DDE577431}"/>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DE3D41FA-AA5C-4A68-8364-E86CB2EC9A49}"/>
              </a:ext>
            </a:extLst>
          </p:cNvPr>
          <p:cNvSpPr>
            <a:spLocks noGrp="1"/>
          </p:cNvSpPr>
          <p:nvPr>
            <p:ph type="body" sz="quarter" idx="14"/>
          </p:nvPr>
        </p:nvSpPr>
        <p:spPr/>
        <p:txBody>
          <a:bodyPr/>
          <a:lstStyle/>
          <a:p>
            <a:endParaRPr lang="en-US"/>
          </a:p>
        </p:txBody>
      </p:sp>
      <p:pic>
        <p:nvPicPr>
          <p:cNvPr id="4" name="Picture 3">
            <a:extLst>
              <a:ext uri="{FF2B5EF4-FFF2-40B4-BE49-F238E27FC236}">
                <a16:creationId xmlns:a16="http://schemas.microsoft.com/office/drawing/2014/main" id="{A797F577-4DF1-480D-985A-9BD5C490AE95}"/>
              </a:ext>
            </a:extLst>
          </p:cNvPr>
          <p:cNvPicPr>
            <a:picLocks noChangeAspect="1"/>
          </p:cNvPicPr>
          <p:nvPr/>
        </p:nvPicPr>
        <p:blipFill>
          <a:blip r:embed="rId2"/>
          <a:stretch>
            <a:fillRect/>
          </a:stretch>
        </p:blipFill>
        <p:spPr>
          <a:xfrm>
            <a:off x="868680" y="0"/>
            <a:ext cx="7406640" cy="5143500"/>
          </a:xfrm>
          <a:prstGeom prst="rect">
            <a:avLst/>
          </a:prstGeom>
        </p:spPr>
      </p:pic>
    </p:spTree>
    <p:extLst>
      <p:ext uri="{BB962C8B-B14F-4D97-AF65-F5344CB8AC3E}">
        <p14:creationId xmlns:p14="http://schemas.microsoft.com/office/powerpoint/2010/main" val="336393078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solidFill>
                  <a:srgbClr val="181514"/>
                </a:solidFill>
              </a:rPr>
              <a:t>Don’t try to be what you’re </a:t>
            </a:r>
            <a:r>
              <a:rPr lang="en-US" u="sng" dirty="0">
                <a:solidFill>
                  <a:srgbClr val="181514"/>
                </a:solidFill>
              </a:rPr>
              <a:t>not</a:t>
            </a:r>
            <a:r>
              <a:rPr lang="en-US" dirty="0">
                <a:solidFill>
                  <a:srgbClr val="181514"/>
                </a:solidFill>
              </a:rPr>
              <a:t>. Be </a:t>
            </a:r>
            <a:r>
              <a:rPr lang="en-US" u="sng" dirty="0">
                <a:solidFill>
                  <a:srgbClr val="181514"/>
                </a:solidFill>
              </a:rPr>
              <a:t>yourself</a:t>
            </a:r>
            <a:r>
              <a:rPr lang="en-US" dirty="0">
                <a:solidFill>
                  <a:srgbClr val="181514"/>
                </a:solidFill>
              </a:rPr>
              <a:t>.</a:t>
            </a:r>
          </a:p>
          <a:p>
            <a:r>
              <a:rPr lang="en-US" dirty="0">
                <a:solidFill>
                  <a:srgbClr val="181514"/>
                </a:solidFill>
              </a:rPr>
              <a:t>1 Thessalonians 5:21  Prove all things; hold fast that which is good.</a:t>
            </a:r>
          </a:p>
        </p:txBody>
      </p:sp>
      <p:sp>
        <p:nvSpPr>
          <p:cNvPr id="4" name="Text Placeholder 3"/>
          <p:cNvSpPr>
            <a:spLocks noGrp="1"/>
          </p:cNvSpPr>
          <p:nvPr>
            <p:ph type="body" sz="quarter" idx="14"/>
          </p:nvPr>
        </p:nvSpPr>
        <p:spPr/>
        <p:txBody>
          <a:bodyPr/>
          <a:lstStyle/>
          <a:p>
            <a:endParaRPr lang="en-US">
              <a:solidFill>
                <a:srgbClr val="181514"/>
              </a:solidFill>
            </a:endParaRPr>
          </a:p>
        </p:txBody>
      </p:sp>
    </p:spTree>
    <p:extLst>
      <p:ext uri="{BB962C8B-B14F-4D97-AF65-F5344CB8AC3E}">
        <p14:creationId xmlns:p14="http://schemas.microsoft.com/office/powerpoint/2010/main" val="4215094376"/>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42048" y="387297"/>
            <a:ext cx="4585446" cy="4269898"/>
          </a:xfrm>
        </p:spPr>
        <p:txBody>
          <a:bodyPr>
            <a:normAutofit/>
          </a:bodyPr>
          <a:lstStyle/>
          <a:p>
            <a:pPr marL="457200" indent="-457200" algn="l">
              <a:buFont typeface="Arial" panose="020B0604020202020204" pitchFamily="34" charset="0"/>
              <a:buChar char="•"/>
            </a:pPr>
            <a:r>
              <a:rPr lang="en-US" dirty="0">
                <a:solidFill>
                  <a:srgbClr val="181514"/>
                </a:solidFill>
              </a:rPr>
              <a:t>Use what it takes to get the job done.</a:t>
            </a:r>
          </a:p>
          <a:p>
            <a:pPr marL="457200" indent="-457200" algn="l">
              <a:buFont typeface="Arial" panose="020B0604020202020204" pitchFamily="34" charset="0"/>
              <a:buChar char="•"/>
            </a:pPr>
            <a:r>
              <a:rPr lang="en-US" dirty="0">
                <a:solidFill>
                  <a:srgbClr val="181514"/>
                </a:solidFill>
              </a:rPr>
              <a:t>What do you have?</a:t>
            </a:r>
          </a:p>
          <a:p>
            <a:pPr marL="457200" indent="-457200" algn="l">
              <a:buFont typeface="Arial" panose="020B0604020202020204" pitchFamily="34" charset="0"/>
              <a:buChar char="•"/>
            </a:pPr>
            <a:r>
              <a:rPr lang="en-US" dirty="0">
                <a:solidFill>
                  <a:srgbClr val="181514"/>
                </a:solidFill>
              </a:rPr>
              <a:t>David had a shepherd’s bag.</a:t>
            </a:r>
          </a:p>
          <a:p>
            <a:pPr marL="457200" indent="-457200" algn="l">
              <a:buFont typeface="Arial" panose="020B0604020202020204" pitchFamily="34" charset="0"/>
              <a:buChar char="•"/>
            </a:pPr>
            <a:r>
              <a:rPr lang="en-US" dirty="0">
                <a:solidFill>
                  <a:srgbClr val="181514"/>
                </a:solidFill>
              </a:rPr>
              <a:t>David knew the sling!</a:t>
            </a:r>
          </a:p>
        </p:txBody>
      </p:sp>
      <p:pic>
        <p:nvPicPr>
          <p:cNvPr id="2" name="Picture 1">
            <a:extLst>
              <a:ext uri="{FF2B5EF4-FFF2-40B4-BE49-F238E27FC236}">
                <a16:creationId xmlns:a16="http://schemas.microsoft.com/office/drawing/2014/main" id="{99DE65A9-A5FC-44B7-A177-2952871B40AC}"/>
              </a:ext>
            </a:extLst>
          </p:cNvPr>
          <p:cNvPicPr>
            <a:picLocks noChangeAspect="1"/>
          </p:cNvPicPr>
          <p:nvPr/>
        </p:nvPicPr>
        <p:blipFill>
          <a:blip r:embed="rId2"/>
          <a:stretch>
            <a:fillRect/>
          </a:stretch>
        </p:blipFill>
        <p:spPr>
          <a:xfrm>
            <a:off x="5189490" y="0"/>
            <a:ext cx="3767328" cy="5143500"/>
          </a:xfrm>
          <a:prstGeom prst="rect">
            <a:avLst/>
          </a:prstGeom>
        </p:spPr>
      </p:pic>
    </p:spTree>
    <p:extLst>
      <p:ext uri="{BB962C8B-B14F-4D97-AF65-F5344CB8AC3E}">
        <p14:creationId xmlns:p14="http://schemas.microsoft.com/office/powerpoint/2010/main" val="404646606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0AECA-B9BE-4AEA-8644-2F1E21F8BFBB}"/>
              </a:ext>
            </a:extLst>
          </p:cNvPr>
          <p:cNvPicPr>
            <a:picLocks noChangeAspect="1"/>
          </p:cNvPicPr>
          <p:nvPr/>
        </p:nvPicPr>
        <p:blipFill>
          <a:blip r:embed="rId2"/>
          <a:stretch>
            <a:fillRect/>
          </a:stretch>
        </p:blipFill>
        <p:spPr>
          <a:xfrm flipH="1">
            <a:off x="0" y="0"/>
            <a:ext cx="9144000" cy="5143500"/>
          </a:xfrm>
          <a:prstGeom prst="rect">
            <a:avLst/>
          </a:prstGeom>
        </p:spPr>
      </p:pic>
      <p:sp>
        <p:nvSpPr>
          <p:cNvPr id="5" name="Text Placeholder 4"/>
          <p:cNvSpPr>
            <a:spLocks noGrp="1"/>
          </p:cNvSpPr>
          <p:nvPr>
            <p:ph type="body" sz="quarter" idx="10"/>
          </p:nvPr>
        </p:nvSpPr>
        <p:spPr>
          <a:xfrm>
            <a:off x="2870948" y="1542143"/>
            <a:ext cx="5883088" cy="3239408"/>
          </a:xfrm>
        </p:spPr>
        <p:txBody>
          <a:bodyPr>
            <a:normAutofit/>
          </a:bodyPr>
          <a:lstStyle/>
          <a:p>
            <a:pPr marL="457200" indent="-457200" algn="l">
              <a:buFont typeface="Arial" panose="020B0604020202020204" pitchFamily="34" charset="0"/>
              <a:buChar char="•"/>
            </a:pPr>
            <a:r>
              <a:rPr lang="en-US" dirty="0">
                <a:solidFill>
                  <a:srgbClr val="181514"/>
                </a:solidFill>
              </a:rPr>
              <a:t>Stave = stick.</a:t>
            </a:r>
          </a:p>
          <a:p>
            <a:pPr marL="457200" indent="-457200" algn="l">
              <a:buFont typeface="Arial" panose="020B0604020202020204" pitchFamily="34" charset="0"/>
              <a:buChar char="•"/>
            </a:pPr>
            <a:r>
              <a:rPr lang="en-US" dirty="0">
                <a:solidFill>
                  <a:srgbClr val="181514"/>
                </a:solidFill>
              </a:rPr>
              <a:t>Proverbs 16:18  Pride </a:t>
            </a:r>
            <a:r>
              <a:rPr lang="en-US" dirty="0" err="1">
                <a:solidFill>
                  <a:srgbClr val="181514"/>
                </a:solidFill>
              </a:rPr>
              <a:t>goeth</a:t>
            </a:r>
            <a:r>
              <a:rPr lang="en-US" dirty="0">
                <a:solidFill>
                  <a:srgbClr val="181514"/>
                </a:solidFill>
              </a:rPr>
              <a:t> before destruction, and an haughty spirit before a fall. </a:t>
            </a:r>
          </a:p>
          <a:p>
            <a:pPr marL="457200" indent="-457200" algn="l">
              <a:buFont typeface="Arial" panose="020B0604020202020204" pitchFamily="34" charset="0"/>
              <a:buChar char="•"/>
            </a:pPr>
            <a:r>
              <a:rPr lang="en-US" dirty="0">
                <a:solidFill>
                  <a:srgbClr val="181514"/>
                </a:solidFill>
              </a:rPr>
              <a:t>Keep your boast in the Lord.</a:t>
            </a:r>
          </a:p>
          <a:p>
            <a:pPr marL="457200" indent="-457200" algn="l">
              <a:buFont typeface="Arial" panose="020B0604020202020204" pitchFamily="34" charset="0"/>
              <a:buChar char="•"/>
            </a:pPr>
            <a:endParaRPr lang="en-US" dirty="0"/>
          </a:p>
        </p:txBody>
      </p:sp>
      <p:sp>
        <p:nvSpPr>
          <p:cNvPr id="4" name="Title 3"/>
          <p:cNvSpPr>
            <a:spLocks noGrp="1"/>
          </p:cNvSpPr>
          <p:nvPr>
            <p:ph type="title"/>
          </p:nvPr>
        </p:nvSpPr>
        <p:spPr>
          <a:xfrm>
            <a:off x="274320" y="739587"/>
            <a:ext cx="8633011" cy="702769"/>
          </a:xfrm>
        </p:spPr>
        <p:txBody>
          <a:bodyPr>
            <a:normAutofit/>
          </a:bodyPr>
          <a:lstStyle/>
          <a:p>
            <a:r>
              <a:rPr lang="en-US" sz="2800" dirty="0">
                <a:solidFill>
                  <a:srgbClr val="181514"/>
                </a:solidFill>
              </a:rPr>
              <a:t>David’s promise of God’s </a:t>
            </a:r>
            <a:r>
              <a:rPr lang="en-US" sz="2800" u="sng" dirty="0">
                <a:solidFill>
                  <a:srgbClr val="181514"/>
                </a:solidFill>
              </a:rPr>
              <a:t>judgment</a:t>
            </a:r>
            <a:r>
              <a:rPr lang="en-US" sz="2800" dirty="0">
                <a:solidFill>
                  <a:srgbClr val="181514"/>
                </a:solidFill>
              </a:rPr>
              <a:t> and </a:t>
            </a:r>
            <a:r>
              <a:rPr lang="en-US" sz="2800" u="sng" dirty="0">
                <a:solidFill>
                  <a:srgbClr val="181514"/>
                </a:solidFill>
              </a:rPr>
              <a:t>vindication</a:t>
            </a:r>
            <a:r>
              <a:rPr lang="en-US" sz="2800" dirty="0"/>
              <a:t>!</a:t>
            </a:r>
          </a:p>
        </p:txBody>
      </p:sp>
    </p:spTree>
    <p:extLst>
      <p:ext uri="{BB962C8B-B14F-4D97-AF65-F5344CB8AC3E}">
        <p14:creationId xmlns:p14="http://schemas.microsoft.com/office/powerpoint/2010/main" val="2684064689"/>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69898"/>
          </a:xfrm>
        </p:spPr>
        <p:txBody>
          <a:bodyPr>
            <a:normAutofit/>
          </a:bodyPr>
          <a:lstStyle/>
          <a:p>
            <a:r>
              <a:rPr lang="en-US" dirty="0">
                <a:solidFill>
                  <a:srgbClr val="181514"/>
                </a:solidFill>
              </a:rPr>
              <a:t>Exodus 9:16  And in very deed for this cause have I raised thee up, for to shew in thee my power; and that my name may be declared throughout all the earth.</a:t>
            </a:r>
          </a:p>
        </p:txBody>
      </p:sp>
    </p:spTree>
    <p:extLst>
      <p:ext uri="{BB962C8B-B14F-4D97-AF65-F5344CB8AC3E}">
        <p14:creationId xmlns:p14="http://schemas.microsoft.com/office/powerpoint/2010/main" val="123826078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854388" y="1542143"/>
            <a:ext cx="3899647" cy="3239408"/>
          </a:xfrm>
        </p:spPr>
        <p:txBody>
          <a:bodyPr>
            <a:normAutofit/>
          </a:bodyPr>
          <a:lstStyle/>
          <a:p>
            <a:pPr marL="457200" indent="-457200" algn="l">
              <a:buFont typeface="Arial" panose="020B0604020202020204" pitchFamily="34" charset="0"/>
              <a:buChar char="•"/>
            </a:pPr>
            <a:r>
              <a:rPr lang="en-US" dirty="0"/>
              <a:t>Move </a:t>
            </a:r>
            <a:r>
              <a:rPr lang="en-US" b="1" i="1" dirty="0"/>
              <a:t>forward</a:t>
            </a:r>
            <a:r>
              <a:rPr lang="en-US" dirty="0"/>
              <a:t> in faith.</a:t>
            </a:r>
          </a:p>
          <a:p>
            <a:pPr marL="457200" indent="-457200" algn="l">
              <a:buFont typeface="Arial" panose="020B0604020202020204" pitchFamily="34" charset="0"/>
              <a:buChar char="•"/>
            </a:pPr>
            <a:endParaRPr lang="en-US" dirty="0"/>
          </a:p>
        </p:txBody>
      </p:sp>
      <p:sp>
        <p:nvSpPr>
          <p:cNvPr id="4" name="Title 3"/>
          <p:cNvSpPr>
            <a:spLocks noGrp="1"/>
          </p:cNvSpPr>
          <p:nvPr>
            <p:ph type="title"/>
          </p:nvPr>
        </p:nvSpPr>
        <p:spPr>
          <a:xfrm>
            <a:off x="274320" y="739587"/>
            <a:ext cx="8633011" cy="702769"/>
          </a:xfrm>
        </p:spPr>
        <p:txBody>
          <a:bodyPr>
            <a:normAutofit/>
          </a:bodyPr>
          <a:lstStyle/>
          <a:p>
            <a:r>
              <a:rPr lang="en-US" sz="2800" dirty="0"/>
              <a:t>				        David’s </a:t>
            </a:r>
            <a:r>
              <a:rPr lang="en-US" sz="2800" u="sng" dirty="0"/>
              <a:t>victory</a:t>
            </a:r>
            <a:r>
              <a:rPr lang="en-US" sz="2800" dirty="0"/>
              <a:t> in battle.</a:t>
            </a:r>
          </a:p>
        </p:txBody>
      </p:sp>
      <p:pic>
        <p:nvPicPr>
          <p:cNvPr id="3" name="Picture 2">
            <a:extLst>
              <a:ext uri="{FF2B5EF4-FFF2-40B4-BE49-F238E27FC236}">
                <a16:creationId xmlns:a16="http://schemas.microsoft.com/office/drawing/2014/main" id="{68802C21-5A3A-4246-AE46-2FF2345BAAAD}"/>
              </a:ext>
            </a:extLst>
          </p:cNvPr>
          <p:cNvPicPr>
            <a:picLocks noChangeAspect="1"/>
          </p:cNvPicPr>
          <p:nvPr/>
        </p:nvPicPr>
        <p:blipFill>
          <a:blip r:embed="rId2"/>
          <a:stretch>
            <a:fillRect/>
          </a:stretch>
        </p:blipFill>
        <p:spPr>
          <a:xfrm>
            <a:off x="6724" y="-4266"/>
            <a:ext cx="4753471" cy="5143500"/>
          </a:xfrm>
          <a:prstGeom prst="rect">
            <a:avLst/>
          </a:prstGeom>
        </p:spPr>
      </p:pic>
    </p:spTree>
    <p:extLst>
      <p:ext uri="{BB962C8B-B14F-4D97-AF65-F5344CB8AC3E}">
        <p14:creationId xmlns:p14="http://schemas.microsoft.com/office/powerpoint/2010/main" val="3512143265"/>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5BAF10-9345-4C1E-B00E-1DF09BCE6E7B}"/>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D3871BBC-FCFD-40EE-BF91-40DC268ED48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E1A0044-1AD7-4689-A1E0-103B8B25BEC7}"/>
              </a:ext>
            </a:extLst>
          </p:cNvPr>
          <p:cNvPicPr>
            <a:picLocks noChangeAspect="1"/>
          </p:cNvPicPr>
          <p:nvPr/>
        </p:nvPicPr>
        <p:blipFill>
          <a:blip r:embed="rId2"/>
          <a:stretch>
            <a:fillRect/>
          </a:stretch>
        </p:blipFill>
        <p:spPr>
          <a:xfrm>
            <a:off x="5055299" y="0"/>
            <a:ext cx="4088701" cy="5143500"/>
          </a:xfrm>
          <a:prstGeom prst="rect">
            <a:avLst/>
          </a:prstGeom>
        </p:spPr>
      </p:pic>
      <p:pic>
        <p:nvPicPr>
          <p:cNvPr id="7" name="Picture 6">
            <a:extLst>
              <a:ext uri="{FF2B5EF4-FFF2-40B4-BE49-F238E27FC236}">
                <a16:creationId xmlns:a16="http://schemas.microsoft.com/office/drawing/2014/main" id="{37F161D1-C501-4FC5-82B2-C7DC595D3128}"/>
              </a:ext>
            </a:extLst>
          </p:cNvPr>
          <p:cNvPicPr>
            <a:picLocks noChangeAspect="1"/>
          </p:cNvPicPr>
          <p:nvPr/>
        </p:nvPicPr>
        <p:blipFill>
          <a:blip r:embed="rId3"/>
          <a:stretch>
            <a:fillRect/>
          </a:stretch>
        </p:blipFill>
        <p:spPr>
          <a:xfrm>
            <a:off x="0" y="0"/>
            <a:ext cx="4088701" cy="5143500"/>
          </a:xfrm>
          <a:prstGeom prst="rect">
            <a:avLst/>
          </a:prstGeom>
        </p:spPr>
      </p:pic>
    </p:spTree>
    <p:extLst>
      <p:ext uri="{BB962C8B-B14F-4D97-AF65-F5344CB8AC3E}">
        <p14:creationId xmlns:p14="http://schemas.microsoft.com/office/powerpoint/2010/main" val="138503826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C2E8D-1BC2-4796-BEC2-7D72D437062C}"/>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0D709A22-C678-4190-9143-12A78181DFB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B76ABCE-7DF3-4F07-BFD4-1FF2250C7F96}"/>
              </a:ext>
            </a:extLst>
          </p:cNvPr>
          <p:cNvPicPr>
            <a:picLocks noChangeAspect="1"/>
          </p:cNvPicPr>
          <p:nvPr/>
        </p:nvPicPr>
        <p:blipFill>
          <a:blip r:embed="rId2"/>
          <a:stretch>
            <a:fillRect/>
          </a:stretch>
        </p:blipFill>
        <p:spPr>
          <a:xfrm>
            <a:off x="1204128" y="0"/>
            <a:ext cx="4100119" cy="5143500"/>
          </a:xfrm>
          <a:prstGeom prst="rect">
            <a:avLst/>
          </a:prstGeom>
        </p:spPr>
      </p:pic>
      <p:pic>
        <p:nvPicPr>
          <p:cNvPr id="5" name="Picture 4">
            <a:extLst>
              <a:ext uri="{FF2B5EF4-FFF2-40B4-BE49-F238E27FC236}">
                <a16:creationId xmlns:a16="http://schemas.microsoft.com/office/drawing/2014/main" id="{424F1C47-162D-46F2-B3FE-199E74F93A7E}"/>
              </a:ext>
            </a:extLst>
          </p:cNvPr>
          <p:cNvPicPr>
            <a:picLocks noChangeAspect="1"/>
          </p:cNvPicPr>
          <p:nvPr/>
        </p:nvPicPr>
        <p:blipFill>
          <a:blip r:embed="rId3"/>
          <a:stretch>
            <a:fillRect/>
          </a:stretch>
        </p:blipFill>
        <p:spPr>
          <a:xfrm>
            <a:off x="5399741" y="833930"/>
            <a:ext cx="2150296" cy="4044444"/>
          </a:xfrm>
          <a:prstGeom prst="rect">
            <a:avLst/>
          </a:prstGeom>
        </p:spPr>
      </p:pic>
    </p:spTree>
    <p:extLst>
      <p:ext uri="{BB962C8B-B14F-4D97-AF65-F5344CB8AC3E}">
        <p14:creationId xmlns:p14="http://schemas.microsoft.com/office/powerpoint/2010/main" val="380040405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marL="457200" indent="-457200" algn="l">
              <a:buFont typeface="Arial" panose="020B0604020202020204" pitchFamily="34" charset="0"/>
              <a:buChar char="•"/>
            </a:pPr>
            <a:r>
              <a:rPr lang="en-US" dirty="0"/>
              <a:t>God used a teenage shepherd, a stone and a sling to bring the mighty to nothing.</a:t>
            </a:r>
          </a:p>
          <a:p>
            <a:pPr marL="457200" indent="-457200" algn="l">
              <a:buFont typeface="Arial" panose="020B0604020202020204" pitchFamily="34" charset="0"/>
              <a:buChar char="•"/>
            </a:pPr>
            <a:r>
              <a:rPr lang="en-US" dirty="0"/>
              <a:t>That way God got all the glory.</a:t>
            </a:r>
          </a:p>
        </p:txBody>
      </p:sp>
      <p:sp>
        <p:nvSpPr>
          <p:cNvPr id="4" name="Title 3"/>
          <p:cNvSpPr>
            <a:spLocks noGrp="1"/>
          </p:cNvSpPr>
          <p:nvPr>
            <p:ph type="title"/>
          </p:nvPr>
        </p:nvSpPr>
        <p:spPr>
          <a:xfrm>
            <a:off x="2736476" y="739588"/>
            <a:ext cx="3556747" cy="645460"/>
          </a:xfrm>
        </p:spPr>
        <p:txBody>
          <a:bodyPr>
            <a:normAutofit/>
          </a:bodyPr>
          <a:lstStyle/>
          <a:p>
            <a:r>
              <a:rPr lang="en-US" sz="2800" u="sng" dirty="0"/>
              <a:t>Small</a:t>
            </a:r>
            <a:r>
              <a:rPr lang="en-US" sz="2800" dirty="0"/>
              <a:t> things</a:t>
            </a:r>
          </a:p>
        </p:txBody>
      </p:sp>
    </p:spTree>
    <p:extLst>
      <p:ext uri="{BB962C8B-B14F-4D97-AF65-F5344CB8AC3E}">
        <p14:creationId xmlns:p14="http://schemas.microsoft.com/office/powerpoint/2010/main" val="1335466573"/>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69898"/>
          </a:xfrm>
        </p:spPr>
        <p:txBody>
          <a:bodyPr>
            <a:normAutofit/>
          </a:bodyPr>
          <a:lstStyle/>
          <a:p>
            <a:r>
              <a:rPr lang="en-US" dirty="0">
                <a:solidFill>
                  <a:srgbClr val="181514"/>
                </a:solidFill>
              </a:rPr>
              <a:t>Psalm 18:32-34 It is God that </a:t>
            </a:r>
            <a:r>
              <a:rPr lang="en-US" dirty="0" err="1">
                <a:solidFill>
                  <a:srgbClr val="181514"/>
                </a:solidFill>
              </a:rPr>
              <a:t>girdeth</a:t>
            </a:r>
            <a:r>
              <a:rPr lang="en-US" dirty="0">
                <a:solidFill>
                  <a:srgbClr val="181514"/>
                </a:solidFill>
              </a:rPr>
              <a:t> me with strength, and </a:t>
            </a:r>
            <a:r>
              <a:rPr lang="en-US" dirty="0" err="1">
                <a:solidFill>
                  <a:srgbClr val="181514"/>
                </a:solidFill>
              </a:rPr>
              <a:t>maketh</a:t>
            </a:r>
            <a:r>
              <a:rPr lang="en-US" dirty="0">
                <a:solidFill>
                  <a:srgbClr val="181514"/>
                </a:solidFill>
              </a:rPr>
              <a:t> my way perfect. 33  He </a:t>
            </a:r>
            <a:r>
              <a:rPr lang="en-US" dirty="0" err="1">
                <a:solidFill>
                  <a:srgbClr val="181514"/>
                </a:solidFill>
              </a:rPr>
              <a:t>maketh</a:t>
            </a:r>
            <a:r>
              <a:rPr lang="en-US" dirty="0">
                <a:solidFill>
                  <a:srgbClr val="181514"/>
                </a:solidFill>
              </a:rPr>
              <a:t> my feet like hinds' feet, and </a:t>
            </a:r>
            <a:r>
              <a:rPr lang="en-US" dirty="0" err="1">
                <a:solidFill>
                  <a:srgbClr val="181514"/>
                </a:solidFill>
              </a:rPr>
              <a:t>setteth</a:t>
            </a:r>
            <a:r>
              <a:rPr lang="en-US" dirty="0">
                <a:solidFill>
                  <a:srgbClr val="181514"/>
                </a:solidFill>
              </a:rPr>
              <a:t> me upon my high places. 34  He </a:t>
            </a:r>
            <a:r>
              <a:rPr lang="en-US" dirty="0" err="1">
                <a:solidFill>
                  <a:srgbClr val="181514"/>
                </a:solidFill>
              </a:rPr>
              <a:t>teacheth</a:t>
            </a:r>
            <a:r>
              <a:rPr lang="en-US" dirty="0">
                <a:solidFill>
                  <a:srgbClr val="181514"/>
                </a:solidFill>
              </a:rPr>
              <a:t> my hands to war, so that a bow of steel is broken by mine arms.</a:t>
            </a:r>
          </a:p>
        </p:txBody>
      </p:sp>
    </p:spTree>
    <p:extLst>
      <p:ext uri="{BB962C8B-B14F-4D97-AF65-F5344CB8AC3E}">
        <p14:creationId xmlns:p14="http://schemas.microsoft.com/office/powerpoint/2010/main" val="136394197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marL="457200" indent="-457200" algn="l">
              <a:buFont typeface="Arial" panose="020B0604020202020204" pitchFamily="34" charset="0"/>
              <a:buChar char="•"/>
            </a:pPr>
            <a:r>
              <a:rPr lang="en-US" dirty="0"/>
              <a:t>Notice Saul’s response!</a:t>
            </a:r>
          </a:p>
          <a:p>
            <a:pPr marL="457200" indent="-457200" algn="l">
              <a:buFont typeface="Arial" panose="020B0604020202020204" pitchFamily="34" charset="0"/>
              <a:buChar char="•"/>
            </a:pPr>
            <a:r>
              <a:rPr lang="en-US" dirty="0"/>
              <a:t>Saul wants someone to fight </a:t>
            </a:r>
            <a:r>
              <a:rPr lang="en-US" u="sng" dirty="0"/>
              <a:t>FOR</a:t>
            </a:r>
            <a:r>
              <a:rPr lang="en-US" dirty="0"/>
              <a:t> him. He isn’t willing to go up himself. Fear</a:t>
            </a:r>
          </a:p>
          <a:p>
            <a:pPr marL="457200" indent="-457200" algn="l">
              <a:buFont typeface="Arial" panose="020B0604020202020204" pitchFamily="34" charset="0"/>
              <a:buChar char="•"/>
            </a:pPr>
            <a:r>
              <a:rPr lang="en-US" dirty="0"/>
              <a:t>Notice David’s </a:t>
            </a:r>
            <a:r>
              <a:rPr lang="en-US" u="sng" dirty="0"/>
              <a:t>faith</a:t>
            </a:r>
            <a:r>
              <a:rPr lang="en-US" dirty="0"/>
              <a:t>!  </a:t>
            </a:r>
          </a:p>
          <a:p>
            <a:pPr marL="457200" indent="-457200" algn="l">
              <a:buFont typeface="Arial" panose="020B0604020202020204" pitchFamily="34" charset="0"/>
              <a:buChar char="•"/>
            </a:pPr>
            <a:r>
              <a:rPr lang="en-US" dirty="0"/>
              <a:t>Notice David’s </a:t>
            </a:r>
            <a:r>
              <a:rPr lang="en-US" u="sng" dirty="0"/>
              <a:t>zeal</a:t>
            </a:r>
            <a:r>
              <a:rPr lang="en-US" dirty="0"/>
              <a:t>!</a:t>
            </a:r>
          </a:p>
          <a:p>
            <a:pPr marL="457200" indent="-457200" algn="l">
              <a:buFont typeface="Arial" panose="020B0604020202020204" pitchFamily="34" charset="0"/>
              <a:buChar char="•"/>
            </a:pPr>
            <a:endParaRPr lang="en-US" dirty="0"/>
          </a:p>
        </p:txBody>
      </p:sp>
      <p:sp>
        <p:nvSpPr>
          <p:cNvPr id="4" name="Title 3"/>
          <p:cNvSpPr>
            <a:spLocks noGrp="1"/>
          </p:cNvSpPr>
          <p:nvPr>
            <p:ph type="title"/>
          </p:nvPr>
        </p:nvSpPr>
        <p:spPr>
          <a:xfrm>
            <a:off x="3442820" y="739587"/>
            <a:ext cx="2258359" cy="662091"/>
          </a:xfrm>
        </p:spPr>
        <p:txBody>
          <a:bodyPr>
            <a:normAutofit fontScale="90000"/>
          </a:bodyPr>
          <a:lstStyle/>
          <a:p>
            <a:r>
              <a:rPr lang="en-US" sz="2400" dirty="0"/>
              <a:t>THE </a:t>
            </a:r>
            <a:r>
              <a:rPr lang="en-US" sz="2400" u="sng" dirty="0"/>
              <a:t>TEENAGER</a:t>
            </a:r>
            <a:r>
              <a:rPr lang="en-US" sz="2400" dirty="0"/>
              <a:t>.</a:t>
            </a:r>
          </a:p>
        </p:txBody>
      </p:sp>
    </p:spTree>
    <p:extLst>
      <p:ext uri="{BB962C8B-B14F-4D97-AF65-F5344CB8AC3E}">
        <p14:creationId xmlns:p14="http://schemas.microsoft.com/office/powerpoint/2010/main" val="434852694"/>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C2E8D-1BC2-4796-BEC2-7D72D437062C}"/>
              </a:ext>
            </a:extLst>
          </p:cNvPr>
          <p:cNvSpPr>
            <a:spLocks noGrp="1"/>
          </p:cNvSpPr>
          <p:nvPr>
            <p:ph type="body" sz="quarter" idx="10"/>
          </p:nvPr>
        </p:nvSpPr>
        <p:spPr>
          <a:xfrm>
            <a:off x="2615453" y="1542143"/>
            <a:ext cx="6064684" cy="3239408"/>
          </a:xfrm>
        </p:spPr>
        <p:txBody>
          <a:bodyPr>
            <a:normAutofit lnSpcReduction="10000"/>
          </a:bodyPr>
          <a:lstStyle/>
          <a:p>
            <a:pPr marL="457200" indent="-457200" algn="l">
              <a:buFont typeface="Arial" panose="020B0604020202020204" pitchFamily="34" charset="0"/>
              <a:buChar char="•"/>
            </a:pPr>
            <a:r>
              <a:rPr lang="en-US" dirty="0"/>
              <a:t>Gen 3:15! Rev 13:3; Ps 68:21</a:t>
            </a:r>
          </a:p>
          <a:p>
            <a:pPr marL="457200" indent="-457200" algn="l">
              <a:buFont typeface="Arial" panose="020B0604020202020204" pitchFamily="34" charset="0"/>
              <a:buChar char="•"/>
            </a:pPr>
            <a:r>
              <a:rPr lang="en-US" dirty="0"/>
              <a:t>Goliath’s death is by a stone! Dan 2:44-45 “the stone was cut out o the mountain without hands”</a:t>
            </a:r>
          </a:p>
          <a:p>
            <a:pPr marL="457200" indent="-457200" algn="l">
              <a:buFont typeface="Arial" panose="020B0604020202020204" pitchFamily="34" charset="0"/>
              <a:buChar char="•"/>
            </a:pPr>
            <a:r>
              <a:rPr lang="en-US" dirty="0"/>
              <a:t>KEY: Blasphemers were to be stoned to death! Lev 24:16</a:t>
            </a:r>
          </a:p>
          <a:p>
            <a:pPr marL="457200" indent="-457200" algn="l">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0D709A22-C678-4190-9143-12A78181DFB1}"/>
              </a:ext>
            </a:extLst>
          </p:cNvPr>
          <p:cNvSpPr>
            <a:spLocks noGrp="1"/>
          </p:cNvSpPr>
          <p:nvPr>
            <p:ph type="title"/>
          </p:nvPr>
        </p:nvSpPr>
        <p:spPr>
          <a:xfrm>
            <a:off x="2615453" y="739587"/>
            <a:ext cx="6064684" cy="702769"/>
          </a:xfrm>
        </p:spPr>
        <p:txBody>
          <a:bodyPr>
            <a:normAutofit/>
          </a:bodyPr>
          <a:lstStyle/>
          <a:p>
            <a:pPr algn="l"/>
            <a:r>
              <a:rPr lang="en-US" sz="2800" dirty="0"/>
              <a:t>Paying attention to the </a:t>
            </a:r>
            <a:r>
              <a:rPr lang="en-US" sz="2800" dirty="0" err="1"/>
              <a:t>picutre</a:t>
            </a:r>
            <a:endParaRPr lang="en-US" sz="2800" dirty="0"/>
          </a:p>
        </p:txBody>
      </p:sp>
      <p:pic>
        <p:nvPicPr>
          <p:cNvPr id="5" name="Picture 4">
            <a:extLst>
              <a:ext uri="{FF2B5EF4-FFF2-40B4-BE49-F238E27FC236}">
                <a16:creationId xmlns:a16="http://schemas.microsoft.com/office/drawing/2014/main" id="{424F1C47-162D-46F2-B3FE-199E74F93A7E}"/>
              </a:ext>
            </a:extLst>
          </p:cNvPr>
          <p:cNvPicPr>
            <a:picLocks noChangeAspect="1"/>
          </p:cNvPicPr>
          <p:nvPr/>
        </p:nvPicPr>
        <p:blipFill>
          <a:blip r:embed="rId2"/>
          <a:stretch>
            <a:fillRect/>
          </a:stretch>
        </p:blipFill>
        <p:spPr>
          <a:xfrm>
            <a:off x="343646" y="921336"/>
            <a:ext cx="2150296" cy="4044444"/>
          </a:xfrm>
          <a:prstGeom prst="rect">
            <a:avLst/>
          </a:prstGeom>
        </p:spPr>
      </p:pic>
    </p:spTree>
    <p:extLst>
      <p:ext uri="{BB962C8B-B14F-4D97-AF65-F5344CB8AC3E}">
        <p14:creationId xmlns:p14="http://schemas.microsoft.com/office/powerpoint/2010/main" val="314131550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15090" y="312821"/>
            <a:ext cx="8446168" cy="4433637"/>
          </a:xfrm>
        </p:spPr>
        <p:txBody>
          <a:bodyPr>
            <a:normAutofit/>
          </a:bodyPr>
          <a:lstStyle/>
          <a:p>
            <a:r>
              <a:rPr lang="en-US" sz="2400" dirty="0">
                <a:solidFill>
                  <a:srgbClr val="181514"/>
                </a:solidFill>
              </a:rPr>
              <a:t>Leviticus 24:16  And he that </a:t>
            </a:r>
            <a:r>
              <a:rPr lang="en-US" sz="2400" dirty="0" err="1">
                <a:solidFill>
                  <a:srgbClr val="181514"/>
                </a:solidFill>
              </a:rPr>
              <a:t>blasphemeth</a:t>
            </a:r>
            <a:r>
              <a:rPr lang="en-US" sz="2400" dirty="0">
                <a:solidFill>
                  <a:srgbClr val="181514"/>
                </a:solidFill>
              </a:rPr>
              <a:t> the name of the LORD, he shall surely be put to death, and all the congregation shall certainly stone him: as well the stranger, as he that is born in the land, when he </a:t>
            </a:r>
            <a:r>
              <a:rPr lang="en-US" sz="2400" dirty="0" err="1">
                <a:solidFill>
                  <a:srgbClr val="181514"/>
                </a:solidFill>
              </a:rPr>
              <a:t>blasphemeth</a:t>
            </a:r>
            <a:r>
              <a:rPr lang="en-US" sz="2400" dirty="0">
                <a:solidFill>
                  <a:srgbClr val="181514"/>
                </a:solidFill>
              </a:rPr>
              <a:t> the name of the LORD, shall be put to death.</a:t>
            </a:r>
          </a:p>
        </p:txBody>
      </p:sp>
    </p:spTree>
    <p:extLst>
      <p:ext uri="{BB962C8B-B14F-4D97-AF65-F5344CB8AC3E}">
        <p14:creationId xmlns:p14="http://schemas.microsoft.com/office/powerpoint/2010/main" val="391850845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69898"/>
          </a:xfrm>
        </p:spPr>
        <p:txBody>
          <a:bodyPr>
            <a:normAutofit/>
          </a:bodyPr>
          <a:lstStyle/>
          <a:p>
            <a:r>
              <a:rPr lang="en-US" dirty="0">
                <a:solidFill>
                  <a:srgbClr val="181514"/>
                </a:solidFill>
              </a:rPr>
              <a:t>Notice that the Philistines didn’t abide by the rules of engagement! </a:t>
            </a:r>
          </a:p>
          <a:p>
            <a:r>
              <a:rPr lang="en-US" dirty="0">
                <a:solidFill>
                  <a:srgbClr val="181514"/>
                </a:solidFill>
              </a:rPr>
              <a:t>	The enemies of God are not full of Christian character.</a:t>
            </a:r>
          </a:p>
        </p:txBody>
      </p:sp>
    </p:spTree>
    <p:extLst>
      <p:ext uri="{BB962C8B-B14F-4D97-AF65-F5344CB8AC3E}">
        <p14:creationId xmlns:p14="http://schemas.microsoft.com/office/powerpoint/2010/main" val="87610415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234018" y="1542143"/>
            <a:ext cx="5520017" cy="3239408"/>
          </a:xfrm>
        </p:spPr>
        <p:txBody>
          <a:bodyPr>
            <a:normAutofit/>
          </a:bodyPr>
          <a:lstStyle/>
          <a:p>
            <a:pPr marL="457200" indent="-457200" algn="l">
              <a:buFont typeface="Arial" panose="020B0604020202020204" pitchFamily="34" charset="0"/>
              <a:buChar char="•"/>
            </a:pPr>
            <a:r>
              <a:rPr lang="en-US" dirty="0"/>
              <a:t>God’s people share in the victory of their king!</a:t>
            </a:r>
          </a:p>
          <a:p>
            <a:pPr marL="457200" indent="-457200" algn="l">
              <a:buFont typeface="Arial" panose="020B0604020202020204" pitchFamily="34" charset="0"/>
              <a:buChar char="•"/>
            </a:pPr>
            <a:endParaRPr lang="en-US" dirty="0"/>
          </a:p>
        </p:txBody>
      </p:sp>
      <p:sp>
        <p:nvSpPr>
          <p:cNvPr id="4" name="Title 3"/>
          <p:cNvSpPr>
            <a:spLocks noGrp="1"/>
          </p:cNvSpPr>
          <p:nvPr>
            <p:ph type="title"/>
          </p:nvPr>
        </p:nvSpPr>
        <p:spPr>
          <a:xfrm>
            <a:off x="274320" y="739587"/>
            <a:ext cx="8633011" cy="702769"/>
          </a:xfrm>
        </p:spPr>
        <p:txBody>
          <a:bodyPr>
            <a:normAutofit/>
          </a:bodyPr>
          <a:lstStyle/>
          <a:p>
            <a:r>
              <a:rPr lang="en-US" sz="2800" dirty="0"/>
              <a:t>David’s victory was </a:t>
            </a:r>
            <a:r>
              <a:rPr lang="en-US" sz="2800" u="sng" dirty="0"/>
              <a:t>Israel’s</a:t>
            </a:r>
            <a:r>
              <a:rPr lang="en-US" sz="2800" dirty="0"/>
              <a:t> victory.</a:t>
            </a:r>
          </a:p>
        </p:txBody>
      </p:sp>
      <p:pic>
        <p:nvPicPr>
          <p:cNvPr id="2" name="Picture 1">
            <a:extLst>
              <a:ext uri="{FF2B5EF4-FFF2-40B4-BE49-F238E27FC236}">
                <a16:creationId xmlns:a16="http://schemas.microsoft.com/office/drawing/2014/main" id="{BBB8AF95-29BD-46F7-B29D-FFAEDA19DE18}"/>
              </a:ext>
            </a:extLst>
          </p:cNvPr>
          <p:cNvPicPr>
            <a:picLocks noChangeAspect="1"/>
          </p:cNvPicPr>
          <p:nvPr/>
        </p:nvPicPr>
        <p:blipFill>
          <a:blip r:embed="rId2"/>
          <a:stretch>
            <a:fillRect/>
          </a:stretch>
        </p:blipFill>
        <p:spPr>
          <a:xfrm>
            <a:off x="463864" y="1333170"/>
            <a:ext cx="2676376" cy="3810330"/>
          </a:xfrm>
          <a:prstGeom prst="rect">
            <a:avLst/>
          </a:prstGeom>
        </p:spPr>
      </p:pic>
    </p:spTree>
    <p:extLst>
      <p:ext uri="{BB962C8B-B14F-4D97-AF65-F5344CB8AC3E}">
        <p14:creationId xmlns:p14="http://schemas.microsoft.com/office/powerpoint/2010/main" val="3347025566"/>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15090" y="312821"/>
            <a:ext cx="8446168" cy="4433637"/>
          </a:xfrm>
        </p:spPr>
        <p:txBody>
          <a:bodyPr>
            <a:normAutofit/>
          </a:bodyPr>
          <a:lstStyle/>
          <a:p>
            <a:r>
              <a:rPr lang="en-US" sz="2400" dirty="0">
                <a:solidFill>
                  <a:srgbClr val="181514"/>
                </a:solidFill>
              </a:rPr>
              <a:t>1 Corinthians 15:54-57 So when this corruptible shall have put on incorruption, and this mortal shall have put on immortality, then shall be brought to pass the saying that is written, Death is swallowed up in victory. 55  O death, where is thy sting? O grave, where is thy victory? 56   The sting of death is sin; and the strength of sin is the law. 57  But thanks be to God, which giveth us the victory through our Lord Jesus Christ.</a:t>
            </a:r>
          </a:p>
        </p:txBody>
      </p:sp>
    </p:spTree>
    <p:extLst>
      <p:ext uri="{BB962C8B-B14F-4D97-AF65-F5344CB8AC3E}">
        <p14:creationId xmlns:p14="http://schemas.microsoft.com/office/powerpoint/2010/main" val="194555672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0B21C5-4B39-4452-B06A-D5D8D80A7CFE}"/>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7B7586E5-16E3-46D5-9D36-EAEFF0077D55}"/>
              </a:ext>
            </a:extLst>
          </p:cNvPr>
          <p:cNvSpPr>
            <a:spLocks noGrp="1"/>
          </p:cNvSpPr>
          <p:nvPr>
            <p:ph type="body" sz="quarter" idx="14"/>
          </p:nvPr>
        </p:nvSpPr>
        <p:spPr/>
        <p:txBody>
          <a:bodyPr/>
          <a:lstStyle/>
          <a:p>
            <a:endParaRPr lang="en-US"/>
          </a:p>
        </p:txBody>
      </p:sp>
      <p:pic>
        <p:nvPicPr>
          <p:cNvPr id="4" name="Picture 3">
            <a:extLst>
              <a:ext uri="{FF2B5EF4-FFF2-40B4-BE49-F238E27FC236}">
                <a16:creationId xmlns:a16="http://schemas.microsoft.com/office/drawing/2014/main" id="{4E54E1E1-A4D3-4DBD-8FD1-1936A14219C6}"/>
              </a:ext>
            </a:extLst>
          </p:cNvPr>
          <p:cNvPicPr>
            <a:picLocks noChangeAspect="1"/>
          </p:cNvPicPr>
          <p:nvPr/>
        </p:nvPicPr>
        <p:blipFill>
          <a:blip r:embed="rId2"/>
          <a:stretch>
            <a:fillRect/>
          </a:stretch>
        </p:blipFill>
        <p:spPr>
          <a:xfrm>
            <a:off x="969263" y="0"/>
            <a:ext cx="7205473" cy="5143500"/>
          </a:xfrm>
          <a:prstGeom prst="rect">
            <a:avLst/>
          </a:prstGeom>
        </p:spPr>
      </p:pic>
    </p:spTree>
    <p:extLst>
      <p:ext uri="{BB962C8B-B14F-4D97-AF65-F5344CB8AC3E}">
        <p14:creationId xmlns:p14="http://schemas.microsoft.com/office/powerpoint/2010/main" val="337266789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lack sky&#10;&#10;Description generated with high confidence">
            <a:extLst>
              <a:ext uri="{FF2B5EF4-FFF2-40B4-BE49-F238E27FC236}">
                <a16:creationId xmlns:a16="http://schemas.microsoft.com/office/drawing/2014/main" id="{6BA9AE55-235A-454D-9C64-9C52131F952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p:cNvSpPr>
            <a:spLocks noGrp="1"/>
          </p:cNvSpPr>
          <p:nvPr>
            <p:ph type="body" sz="quarter" idx="11"/>
          </p:nvPr>
        </p:nvSpPr>
        <p:spPr>
          <a:xfrm>
            <a:off x="1329656" y="4542640"/>
            <a:ext cx="6480494" cy="600860"/>
          </a:xfrm>
        </p:spPr>
        <p:txBody>
          <a:bodyPr>
            <a:normAutofit/>
          </a:bodyPr>
          <a:lstStyle/>
          <a:p>
            <a:r>
              <a:rPr lang="en-US" sz="2400" dirty="0">
                <a:solidFill>
                  <a:srgbClr val="FFFEE0"/>
                </a:solidFill>
                <a:latin typeface="Accord Light SF" pitchFamily="2" charset="0"/>
              </a:rPr>
              <a:t>1 Samuel 17 – Is there not a cause?</a:t>
            </a:r>
          </a:p>
        </p:txBody>
      </p:sp>
      <p:sp>
        <p:nvSpPr>
          <p:cNvPr id="3" name="Title 2"/>
          <p:cNvSpPr>
            <a:spLocks noGrp="1"/>
          </p:cNvSpPr>
          <p:nvPr>
            <p:ph type="title"/>
          </p:nvPr>
        </p:nvSpPr>
        <p:spPr>
          <a:xfrm>
            <a:off x="1153486" y="149949"/>
            <a:ext cx="6610525" cy="2907838"/>
          </a:xfrm>
        </p:spPr>
        <p:txBody>
          <a:bodyPr>
            <a:normAutofit/>
          </a:bodyPr>
          <a:lstStyle/>
          <a:p>
            <a:r>
              <a:rPr lang="en-US" sz="7200" b="1" dirty="0">
                <a:solidFill>
                  <a:srgbClr val="38231C"/>
                </a:solidFill>
                <a:effectLst>
                  <a:outerShdw blurRad="38100" dist="38100" dir="2700000" algn="tl">
                    <a:srgbClr val="000000">
                      <a:alpha val="43137"/>
                    </a:srgbClr>
                  </a:outerShdw>
                </a:effectLst>
                <a:latin typeface="Castellar" panose="020A0402060406010301" pitchFamily="18" charset="0"/>
              </a:rPr>
              <a:t>David Vs Goliath</a:t>
            </a:r>
          </a:p>
        </p:txBody>
      </p:sp>
    </p:spTree>
    <p:extLst>
      <p:ext uri="{BB962C8B-B14F-4D97-AF65-F5344CB8AC3E}">
        <p14:creationId xmlns:p14="http://schemas.microsoft.com/office/powerpoint/2010/main" val="81125008"/>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69898"/>
          </a:xfrm>
        </p:spPr>
        <p:txBody>
          <a:bodyPr>
            <a:normAutofit/>
          </a:bodyPr>
          <a:lstStyle/>
          <a:p>
            <a:r>
              <a:rPr lang="en-US" dirty="0">
                <a:solidFill>
                  <a:srgbClr val="181514"/>
                </a:solidFill>
              </a:rPr>
              <a:t>Psalm 55:12-14 12  For it was not an enemy that reproached me; then I could have borne it: neither was it he that hated me that did magnify himself against me; then I would have hid myself from him: 13  But it was thou, a man mine equal, my guide, and mine acquaintance. 14  We took sweet counsel together, and walked unto the house of God in company.</a:t>
            </a:r>
          </a:p>
        </p:txBody>
      </p:sp>
    </p:spTree>
    <p:extLst>
      <p:ext uri="{BB962C8B-B14F-4D97-AF65-F5344CB8AC3E}">
        <p14:creationId xmlns:p14="http://schemas.microsoft.com/office/powerpoint/2010/main" val="171212045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marL="457200" indent="-457200" algn="l">
              <a:buFont typeface="Arial" panose="020B0604020202020204" pitchFamily="34" charset="0"/>
              <a:buChar char="•"/>
            </a:pPr>
            <a:r>
              <a:rPr lang="en-US" dirty="0"/>
              <a:t>Vs 31 – Saul (fearful) now NEEDS a David! (the lost need Christ in their life.) </a:t>
            </a:r>
          </a:p>
          <a:p>
            <a:pPr marL="457200" indent="-457200" algn="l">
              <a:buFont typeface="Arial" panose="020B0604020202020204" pitchFamily="34" charset="0"/>
              <a:buChar char="•"/>
            </a:pPr>
            <a:r>
              <a:rPr lang="en-US" dirty="0"/>
              <a:t>Vs 32 – Don’t miss the picture of Christ. </a:t>
            </a:r>
          </a:p>
        </p:txBody>
      </p:sp>
      <p:sp>
        <p:nvSpPr>
          <p:cNvPr id="4" name="Title 3"/>
          <p:cNvSpPr>
            <a:spLocks noGrp="1"/>
          </p:cNvSpPr>
          <p:nvPr>
            <p:ph type="title"/>
          </p:nvPr>
        </p:nvSpPr>
        <p:spPr>
          <a:xfrm>
            <a:off x="0" y="739587"/>
            <a:ext cx="9144000" cy="702769"/>
          </a:xfrm>
        </p:spPr>
        <p:txBody>
          <a:bodyPr>
            <a:noAutofit/>
          </a:bodyPr>
          <a:lstStyle/>
          <a:p>
            <a:r>
              <a:rPr lang="en-US" sz="2700" dirty="0"/>
              <a:t>David’s </a:t>
            </a:r>
            <a:r>
              <a:rPr lang="en-US" sz="2700" u="sng" dirty="0"/>
              <a:t>promise</a:t>
            </a:r>
            <a:r>
              <a:rPr lang="en-US" sz="2700" dirty="0"/>
              <a:t> of victory was based in his </a:t>
            </a:r>
            <a:r>
              <a:rPr lang="en-US" sz="2700" u="sng" dirty="0"/>
              <a:t>faith</a:t>
            </a:r>
            <a:r>
              <a:rPr lang="en-US" sz="2700" dirty="0"/>
              <a:t> in God!</a:t>
            </a:r>
          </a:p>
        </p:txBody>
      </p:sp>
    </p:spTree>
    <p:extLst>
      <p:ext uri="{BB962C8B-B14F-4D97-AF65-F5344CB8AC3E}">
        <p14:creationId xmlns:p14="http://schemas.microsoft.com/office/powerpoint/2010/main" val="1405483902"/>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marL="457200" indent="-457200" algn="l">
              <a:buFont typeface="Arial" panose="020B0604020202020204" pitchFamily="34" charset="0"/>
              <a:buChar char="•"/>
            </a:pPr>
            <a:r>
              <a:rPr lang="en-US" dirty="0"/>
              <a:t>When we do not walk by faith (looking to God) we walk by sight (looking to man.)  </a:t>
            </a:r>
          </a:p>
          <a:p>
            <a:pPr marL="457200" indent="-457200" algn="l">
              <a:buFont typeface="Arial" panose="020B0604020202020204" pitchFamily="34" charset="0"/>
              <a:buChar char="•"/>
            </a:pPr>
            <a:r>
              <a:rPr lang="en-US" dirty="0"/>
              <a:t>Saul gives an evil report!</a:t>
            </a:r>
          </a:p>
          <a:p>
            <a:pPr marL="457200" indent="-457200" algn="l">
              <a:buFont typeface="Arial" panose="020B0604020202020204" pitchFamily="34" charset="0"/>
              <a:buChar char="•"/>
            </a:pPr>
            <a:endParaRPr lang="en-US" dirty="0"/>
          </a:p>
        </p:txBody>
      </p:sp>
      <p:sp>
        <p:nvSpPr>
          <p:cNvPr id="4" name="Title 3"/>
          <p:cNvSpPr>
            <a:spLocks noGrp="1"/>
          </p:cNvSpPr>
          <p:nvPr>
            <p:ph type="title"/>
          </p:nvPr>
        </p:nvSpPr>
        <p:spPr>
          <a:xfrm>
            <a:off x="274320" y="739587"/>
            <a:ext cx="8633011" cy="702769"/>
          </a:xfrm>
        </p:spPr>
        <p:txBody>
          <a:bodyPr>
            <a:normAutofit/>
          </a:bodyPr>
          <a:lstStyle/>
          <a:p>
            <a:r>
              <a:rPr lang="en-US" sz="2800" dirty="0"/>
              <a:t>Saul’s </a:t>
            </a:r>
            <a:r>
              <a:rPr lang="en-US" sz="2800" u="sng" dirty="0"/>
              <a:t>doubt</a:t>
            </a:r>
            <a:r>
              <a:rPr lang="en-US" sz="2800" dirty="0"/>
              <a:t> was biased on his own </a:t>
            </a:r>
            <a:r>
              <a:rPr lang="en-US" sz="2800" u="sng" dirty="0"/>
              <a:t>understanding</a:t>
            </a:r>
            <a:r>
              <a:rPr lang="en-US" sz="2800" dirty="0"/>
              <a:t>.</a:t>
            </a:r>
          </a:p>
        </p:txBody>
      </p:sp>
    </p:spTree>
    <p:extLst>
      <p:ext uri="{BB962C8B-B14F-4D97-AF65-F5344CB8AC3E}">
        <p14:creationId xmlns:p14="http://schemas.microsoft.com/office/powerpoint/2010/main" val="3987691176"/>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69898"/>
          </a:xfrm>
        </p:spPr>
        <p:txBody>
          <a:bodyPr>
            <a:normAutofit fontScale="92500" lnSpcReduction="20000"/>
          </a:bodyPr>
          <a:lstStyle/>
          <a:p>
            <a:r>
              <a:rPr lang="en-US" dirty="0">
                <a:solidFill>
                  <a:srgbClr val="181514"/>
                </a:solidFill>
              </a:rPr>
              <a:t>Numbers 13:31-33 But the men that went up with him said, We be not able to go up against the people; for they are stronger than we. 32  And they brought up an evil report of the land which they had searched unto the children of Israel, saying, The land, through which we have gone to search it, is a land that </a:t>
            </a:r>
            <a:r>
              <a:rPr lang="en-US" dirty="0" err="1">
                <a:solidFill>
                  <a:srgbClr val="181514"/>
                </a:solidFill>
              </a:rPr>
              <a:t>eateth</a:t>
            </a:r>
            <a:r>
              <a:rPr lang="en-US" dirty="0">
                <a:solidFill>
                  <a:srgbClr val="181514"/>
                </a:solidFill>
              </a:rPr>
              <a:t> up the inhabitants thereof; and all the people that we saw in it are men of a great stature. 33  And there we saw the giants, the sons of </a:t>
            </a:r>
            <a:r>
              <a:rPr lang="en-US" dirty="0" err="1">
                <a:solidFill>
                  <a:srgbClr val="181514"/>
                </a:solidFill>
              </a:rPr>
              <a:t>Anak</a:t>
            </a:r>
            <a:r>
              <a:rPr lang="en-US" dirty="0">
                <a:solidFill>
                  <a:srgbClr val="181514"/>
                </a:solidFill>
              </a:rPr>
              <a:t>, which come of the giants: and we were in our own sight as grasshoppers, and so we were in their sight.</a:t>
            </a:r>
          </a:p>
        </p:txBody>
      </p:sp>
    </p:spTree>
    <p:extLst>
      <p:ext uri="{BB962C8B-B14F-4D97-AF65-F5344CB8AC3E}">
        <p14:creationId xmlns:p14="http://schemas.microsoft.com/office/powerpoint/2010/main" val="326300099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BED98E-417A-4E03-B9AE-4AF5B2131CAC}"/>
              </a:ext>
            </a:extLst>
          </p:cNvPr>
          <p:cNvPicPr>
            <a:picLocks noChangeAspect="1"/>
          </p:cNvPicPr>
          <p:nvPr/>
        </p:nvPicPr>
        <p:blipFill>
          <a:blip r:embed="rId2"/>
          <a:stretch>
            <a:fillRect/>
          </a:stretch>
        </p:blipFill>
        <p:spPr>
          <a:xfrm>
            <a:off x="0" y="0"/>
            <a:ext cx="3502152" cy="5143500"/>
          </a:xfrm>
          <a:prstGeom prst="rect">
            <a:avLst/>
          </a:prstGeom>
        </p:spPr>
      </p:pic>
      <p:sp>
        <p:nvSpPr>
          <p:cNvPr id="5" name="Rectangle 4">
            <a:extLst>
              <a:ext uri="{FF2B5EF4-FFF2-40B4-BE49-F238E27FC236}">
                <a16:creationId xmlns:a16="http://schemas.microsoft.com/office/drawing/2014/main" id="{FE0D2DBA-DB04-4939-B2A8-759C074CA25E}"/>
              </a:ext>
            </a:extLst>
          </p:cNvPr>
          <p:cNvSpPr/>
          <p:nvPr/>
        </p:nvSpPr>
        <p:spPr>
          <a:xfrm>
            <a:off x="3926542" y="1048256"/>
            <a:ext cx="4572000" cy="3046988"/>
          </a:xfrm>
          <a:prstGeom prst="rect">
            <a:avLst/>
          </a:prstGeom>
        </p:spPr>
        <p:txBody>
          <a:bodyPr>
            <a:spAutoFit/>
          </a:bodyPr>
          <a:lstStyle/>
          <a:p>
            <a:pPr marL="285750" indent="-285750">
              <a:buFont typeface="Arial" panose="020B0604020202020204" pitchFamily="34" charset="0"/>
              <a:buChar char="•"/>
            </a:pPr>
            <a:r>
              <a:rPr lang="en-US" sz="3200" dirty="0">
                <a:solidFill>
                  <a:srgbClr val="181514"/>
                </a:solidFill>
              </a:rPr>
              <a:t>It </a:t>
            </a:r>
            <a:r>
              <a:rPr lang="en-US" sz="3200" dirty="0" err="1">
                <a:solidFill>
                  <a:srgbClr val="181514"/>
                </a:solidFill>
              </a:rPr>
              <a:t>aint</a:t>
            </a:r>
            <a:r>
              <a:rPr lang="en-US" sz="3200" dirty="0">
                <a:solidFill>
                  <a:srgbClr val="181514"/>
                </a:solidFill>
              </a:rPr>
              <a:t> </a:t>
            </a:r>
            <a:r>
              <a:rPr lang="en-US" sz="3200" dirty="0" err="1">
                <a:solidFill>
                  <a:srgbClr val="181514"/>
                </a:solidFill>
              </a:rPr>
              <a:t>braggin</a:t>
            </a:r>
            <a:r>
              <a:rPr lang="en-US" sz="3200" dirty="0">
                <a:solidFill>
                  <a:srgbClr val="181514"/>
                </a:solidFill>
              </a:rPr>
              <a:t>’ if it’s </a:t>
            </a:r>
            <a:r>
              <a:rPr lang="en-US" sz="3200" u="sng" dirty="0">
                <a:solidFill>
                  <a:srgbClr val="181514"/>
                </a:solidFill>
              </a:rPr>
              <a:t>true</a:t>
            </a:r>
            <a:r>
              <a:rPr lang="en-US" sz="3200" dirty="0">
                <a:solidFill>
                  <a:srgbClr val="181514"/>
                </a:solidFill>
              </a:rPr>
              <a:t>!</a:t>
            </a:r>
          </a:p>
          <a:p>
            <a:pPr marL="285750" indent="-285750">
              <a:buFont typeface="Arial" panose="020B0604020202020204" pitchFamily="34" charset="0"/>
              <a:buChar char="•"/>
            </a:pPr>
            <a:r>
              <a:rPr lang="en-US" sz="3200" dirty="0">
                <a:solidFill>
                  <a:srgbClr val="181514"/>
                </a:solidFill>
              </a:rPr>
              <a:t>When you know and trust in God, you will not fear those of this world.</a:t>
            </a:r>
          </a:p>
        </p:txBody>
      </p:sp>
    </p:spTree>
    <p:extLst>
      <p:ext uri="{BB962C8B-B14F-4D97-AF65-F5344CB8AC3E}">
        <p14:creationId xmlns:p14="http://schemas.microsoft.com/office/powerpoint/2010/main" val="268586531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69898"/>
          </a:xfrm>
        </p:spPr>
        <p:txBody>
          <a:bodyPr>
            <a:normAutofit/>
          </a:bodyPr>
          <a:lstStyle/>
          <a:p>
            <a:r>
              <a:rPr lang="en-US" dirty="0">
                <a:solidFill>
                  <a:srgbClr val="181514"/>
                </a:solidFill>
              </a:rPr>
              <a:t>1 Samuel 16:13  Then Samuel took the horn of oil, and anointed him in the midst of his brethren: and the Spirit of the LORD came upon David from that day forward. So Samuel rose up, and went to Ramah. </a:t>
            </a:r>
          </a:p>
        </p:txBody>
      </p:sp>
    </p:spTree>
    <p:extLst>
      <p:ext uri="{BB962C8B-B14F-4D97-AF65-F5344CB8AC3E}">
        <p14:creationId xmlns:p14="http://schemas.microsoft.com/office/powerpoint/2010/main" val="40523720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solidFill>
                  <a:srgbClr val="181514"/>
                </a:solidFill>
              </a:rPr>
              <a:t>David’s </a:t>
            </a:r>
            <a:r>
              <a:rPr lang="en-US" u="sng" dirty="0">
                <a:solidFill>
                  <a:srgbClr val="181514"/>
                </a:solidFill>
              </a:rPr>
              <a:t>provision</a:t>
            </a:r>
            <a:r>
              <a:rPr lang="en-US" dirty="0">
                <a:solidFill>
                  <a:srgbClr val="181514"/>
                </a:solidFill>
              </a:rPr>
              <a:t> for the battle was based in his faith in God and his </a:t>
            </a:r>
            <a:r>
              <a:rPr lang="en-US" u="sng" dirty="0">
                <a:solidFill>
                  <a:srgbClr val="181514"/>
                </a:solidFill>
              </a:rPr>
              <a:t>experience</a:t>
            </a:r>
            <a:r>
              <a:rPr lang="en-US" dirty="0">
                <a:solidFill>
                  <a:srgbClr val="181514"/>
                </a:solidFill>
              </a:rPr>
              <a:t> in his service.</a:t>
            </a:r>
          </a:p>
        </p:txBody>
      </p:sp>
      <p:sp>
        <p:nvSpPr>
          <p:cNvPr id="4" name="Text Placeholder 3"/>
          <p:cNvSpPr>
            <a:spLocks noGrp="1"/>
          </p:cNvSpPr>
          <p:nvPr>
            <p:ph type="body" sz="quarter" idx="14"/>
          </p:nvPr>
        </p:nvSpPr>
        <p:spPr/>
        <p:txBody>
          <a:bodyPr/>
          <a:lstStyle/>
          <a:p>
            <a:endParaRPr lang="en-US">
              <a:solidFill>
                <a:srgbClr val="181514"/>
              </a:solidFill>
            </a:endParaRPr>
          </a:p>
        </p:txBody>
      </p:sp>
    </p:spTree>
    <p:extLst>
      <p:ext uri="{BB962C8B-B14F-4D97-AF65-F5344CB8AC3E}">
        <p14:creationId xmlns:p14="http://schemas.microsoft.com/office/powerpoint/2010/main" val="387725397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7" ma:contentTypeDescription="Create a new document." ma:contentTypeScope="" ma:versionID="f6205a6e5b60a6581a872eeff60a6fce">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4154eefe68d8a92f40066778c1b0231f"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693C72-5A20-46DE-BA1F-EE7F04E690B7}">
  <ds:schemaRefs>
    <ds:schemaRef ds:uri="http://purl.org/dc/terms/"/>
    <ds:schemaRef ds:uri="http://schemas.microsoft.com/office/2006/metadata/properties"/>
    <ds:schemaRef ds:uri="http://schemas.microsoft.com/office/2006/documentManagement/types"/>
    <ds:schemaRef ds:uri="85009109-077a-450e-82c0-9072b8164ed1"/>
    <ds:schemaRef ds:uri="http://purl.org/dc/elements/1.1/"/>
    <ds:schemaRef ds:uri="http://schemas.microsoft.com/office/infopath/2007/PartnerControls"/>
    <ds:schemaRef ds:uri="92225faf-0d15-43dc-b0d3-949d76b83189"/>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C0C9A81-7094-474C-BBD1-A9156635ADA3}">
  <ds:schemaRefs>
    <ds:schemaRef ds:uri="http://schemas.microsoft.com/sharepoint/v3/contenttype/forms"/>
  </ds:schemaRefs>
</ds:datastoreItem>
</file>

<file path=customXml/itemProps3.xml><?xml version="1.0" encoding="utf-8"?>
<ds:datastoreItem xmlns:ds="http://schemas.openxmlformats.org/officeDocument/2006/customXml" ds:itemID="{D3B48F09-0C12-48DD-904C-F468025B39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Black .thmx</Template>
  <TotalTime>4082</TotalTime>
  <Words>865</Words>
  <Application>Microsoft Office PowerPoint</Application>
  <PresentationFormat>On-screen Show (16:9)</PresentationFormat>
  <Paragraphs>48</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Accord Light SF</vt:lpstr>
      <vt:lpstr>Adelle-Regular</vt:lpstr>
      <vt:lpstr>Apple Chancery</vt:lpstr>
      <vt:lpstr>Arial</vt:lpstr>
      <vt:lpstr>Calibri</vt:lpstr>
      <vt:lpstr>Castellar</vt:lpstr>
      <vt:lpstr>Trebuchet MS</vt:lpstr>
      <vt:lpstr>Default</vt:lpstr>
      <vt:lpstr>David Vs Goliath</vt:lpstr>
      <vt:lpstr>THE TEENAGER.</vt:lpstr>
      <vt:lpstr>PowerPoint Presentation</vt:lpstr>
      <vt:lpstr>David’s promise of victory was based in his faith in God!</vt:lpstr>
      <vt:lpstr>Saul’s doubt was biased on his own understanding.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David’s promise of God’s judgment and vindication!</vt:lpstr>
      <vt:lpstr>PowerPoint Presentation</vt:lpstr>
      <vt:lpstr>            David’s victory in battle.</vt:lpstr>
      <vt:lpstr>PowerPoint Presentation</vt:lpstr>
      <vt:lpstr>PowerPoint Presentation</vt:lpstr>
      <vt:lpstr>Small things</vt:lpstr>
      <vt:lpstr>PowerPoint Presentation</vt:lpstr>
      <vt:lpstr>Paying attention to the picutre</vt:lpstr>
      <vt:lpstr>PowerPoint Presentation</vt:lpstr>
      <vt:lpstr>PowerPoint Presentation</vt:lpstr>
      <vt:lpstr>David’s victory was Israel’s victory.</vt:lpstr>
      <vt:lpstr>PowerPoint Presentation</vt:lpstr>
      <vt:lpstr>PowerPoint Presentation</vt:lpstr>
      <vt:lpstr>David Vs Goliath</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Sam Miles</cp:lastModifiedBy>
  <cp:revision>23</cp:revision>
  <dcterms:created xsi:type="dcterms:W3CDTF">2014-03-26T14:03:34Z</dcterms:created>
  <dcterms:modified xsi:type="dcterms:W3CDTF">2018-06-24T12:02:17Z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